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8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6892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1265158"/>
            <a:ext cx="7468553" cy="3886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2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GraphQL: A Modern Approach to APIs</a:t>
            </a:r>
            <a:endParaRPr lang="en-US" sz="6120" dirty="0"/>
          </a:p>
        </p:txBody>
      </p:sp>
      <p:sp>
        <p:nvSpPr>
          <p:cNvPr id="6" name="Text 2"/>
          <p:cNvSpPr/>
          <p:nvPr/>
        </p:nvSpPr>
        <p:spPr>
          <a:xfrm>
            <a:off x="837724" y="5510332"/>
            <a:ext cx="746855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GraphQL</a:t>
            </a: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is a query language and runtime for APIs. It provides a flexible and efficient way to fetch data from your backend.</a:t>
            </a:r>
          </a:p>
        </p:txBody>
      </p:sp>
      <p:sp>
        <p:nvSpPr>
          <p:cNvPr id="7" name="Shape 3"/>
          <p:cNvSpPr/>
          <p:nvPr/>
        </p:nvSpPr>
        <p:spPr>
          <a:xfrm>
            <a:off x="837724" y="6563439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344" y="6571059"/>
            <a:ext cx="367665" cy="36766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40287" y="6545580"/>
            <a:ext cx="2211467" cy="4188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99"/>
              </a:lnSpc>
              <a:buNone/>
            </a:pPr>
            <a:r>
              <a:rPr lang="en-US" sz="2356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Surya</a:t>
            </a:r>
            <a:endParaRPr lang="en-US" sz="2356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7724" y="2485787"/>
            <a:ext cx="5980867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GraphQL vs. REST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GraphQL</a:t>
            </a:r>
            <a:endParaRPr lang="en-US" sz="2218" dirty="0"/>
          </a:p>
        </p:txBody>
      </p:sp>
      <p:sp>
        <p:nvSpPr>
          <p:cNvPr id="6" name="Text 3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GraphQL is a query language that allows you to specify exactly the data you need. It is strongly typed, which makes it easier to build robust applications.</a:t>
            </a:r>
            <a:endParaRPr lang="en-US" sz="1885" dirty="0"/>
          </a:p>
        </p:txBody>
      </p:sp>
      <p:sp>
        <p:nvSpPr>
          <p:cNvPr id="7" name="Text 4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REST</a:t>
            </a:r>
            <a:endParaRPr lang="en-US" sz="2218" dirty="0"/>
          </a:p>
        </p:txBody>
      </p:sp>
      <p:sp>
        <p:nvSpPr>
          <p:cNvPr id="8" name="Text 5"/>
          <p:cNvSpPr/>
          <p:nvPr/>
        </p:nvSpPr>
        <p:spPr>
          <a:xfrm>
            <a:off x="7614761" y="4379357"/>
            <a:ext cx="618553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REST is a widely used architectural style for APIs. It relies on HTTP verbs like GET, POST, PUT, and DELETE to interact with data.</a:t>
            </a:r>
            <a:endParaRPr lang="en-US" sz="188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710803"/>
            <a:ext cx="7414736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GraphQL Architecture</a:t>
            </a:r>
            <a:endParaRPr lang="en-US" sz="443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1668303"/>
            <a:ext cx="1196816" cy="191500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879913" y="2013109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Client</a:t>
            </a:r>
            <a:endParaRPr lang="en-US" sz="2218" dirty="0"/>
          </a:p>
        </p:txBody>
      </p:sp>
      <p:sp>
        <p:nvSpPr>
          <p:cNvPr id="8" name="Text 3"/>
          <p:cNvSpPr/>
          <p:nvPr/>
        </p:nvSpPr>
        <p:spPr>
          <a:xfrm>
            <a:off x="7879913" y="2508647"/>
            <a:ext cx="5912763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client sends a GraphQL query to the server.</a:t>
            </a:r>
            <a:endParaRPr lang="en-US" sz="1885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688794"/>
            <a:ext cx="1196816" cy="191500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879913" y="3928110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Server</a:t>
            </a:r>
            <a:endParaRPr lang="en-US" sz="2218" dirty="0"/>
          </a:p>
        </p:txBody>
      </p:sp>
      <p:sp>
        <p:nvSpPr>
          <p:cNvPr id="11" name="Text 5"/>
          <p:cNvSpPr/>
          <p:nvPr/>
        </p:nvSpPr>
        <p:spPr>
          <a:xfrm>
            <a:off x="7879913" y="4423648"/>
            <a:ext cx="591276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server receives the query, parses it, and executes it against the schema.</a:t>
            </a:r>
            <a:endParaRPr lang="en-US" sz="1885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603796"/>
            <a:ext cx="1196816" cy="191500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879913" y="584311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Resolvers</a:t>
            </a:r>
            <a:endParaRPr lang="en-US" sz="2218" dirty="0"/>
          </a:p>
        </p:txBody>
      </p:sp>
      <p:sp>
        <p:nvSpPr>
          <p:cNvPr id="14" name="Text 7"/>
          <p:cNvSpPr/>
          <p:nvPr/>
        </p:nvSpPr>
        <p:spPr>
          <a:xfrm>
            <a:off x="7879913" y="6338649"/>
            <a:ext cx="591276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Resolvers are functions that retrieve data from the database or other sources.</a:t>
            </a:r>
            <a:endParaRPr lang="en-US" sz="1885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01574D-E70F-01BA-D707-DA4FDCB0C1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586036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74884" y="1025604"/>
            <a:ext cx="8745498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GraphQL Query Language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837723" y="5080754"/>
            <a:ext cx="4158734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3"/>
          <p:cNvSpPr/>
          <p:nvPr/>
        </p:nvSpPr>
        <p:spPr>
          <a:xfrm>
            <a:off x="1077039" y="5320070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Fields</a:t>
            </a:r>
            <a:endParaRPr lang="en-US" sz="2218" dirty="0"/>
          </a:p>
        </p:txBody>
      </p:sp>
      <p:sp>
        <p:nvSpPr>
          <p:cNvPr id="8" name="Text 4"/>
          <p:cNvSpPr/>
          <p:nvPr/>
        </p:nvSpPr>
        <p:spPr>
          <a:xfrm>
            <a:off x="1077039" y="5815608"/>
            <a:ext cx="368010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GraphQL queries specify the fields you want to retrieve from the data.</a:t>
            </a:r>
            <a:endParaRPr lang="en-US" sz="1885" dirty="0"/>
          </a:p>
        </p:txBody>
      </p:sp>
      <p:sp>
        <p:nvSpPr>
          <p:cNvPr id="9" name="Shape 5"/>
          <p:cNvSpPr/>
          <p:nvPr/>
        </p:nvSpPr>
        <p:spPr>
          <a:xfrm>
            <a:off x="5235773" y="5080754"/>
            <a:ext cx="4158734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6"/>
          <p:cNvSpPr/>
          <p:nvPr/>
        </p:nvSpPr>
        <p:spPr>
          <a:xfrm>
            <a:off x="5475089" y="5320070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Arguments</a:t>
            </a:r>
            <a:endParaRPr lang="en-US" sz="2218" dirty="0"/>
          </a:p>
        </p:txBody>
      </p:sp>
      <p:sp>
        <p:nvSpPr>
          <p:cNvPr id="11" name="Text 7"/>
          <p:cNvSpPr/>
          <p:nvPr/>
        </p:nvSpPr>
        <p:spPr>
          <a:xfrm>
            <a:off x="5475089" y="5815608"/>
            <a:ext cx="368010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Arguments allow you to filter and sort the data you are fetching.</a:t>
            </a:r>
            <a:endParaRPr lang="en-US" sz="1885" dirty="0"/>
          </a:p>
        </p:txBody>
      </p:sp>
      <p:sp>
        <p:nvSpPr>
          <p:cNvPr id="12" name="Shape 8"/>
          <p:cNvSpPr/>
          <p:nvPr/>
        </p:nvSpPr>
        <p:spPr>
          <a:xfrm>
            <a:off x="9633823" y="5080754"/>
            <a:ext cx="4158734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9"/>
          <p:cNvSpPr/>
          <p:nvPr/>
        </p:nvSpPr>
        <p:spPr>
          <a:xfrm>
            <a:off x="9873139" y="5320070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Nested Queries</a:t>
            </a:r>
            <a:endParaRPr lang="en-US" sz="2218" dirty="0"/>
          </a:p>
        </p:txBody>
      </p:sp>
      <p:sp>
        <p:nvSpPr>
          <p:cNvPr id="14" name="Text 10"/>
          <p:cNvSpPr/>
          <p:nvPr/>
        </p:nvSpPr>
        <p:spPr>
          <a:xfrm>
            <a:off x="9873139" y="5815608"/>
            <a:ext cx="3680103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You can use nested queries to fetch related data from multiple resources.</a:t>
            </a:r>
            <a:endParaRPr lang="en-US" sz="188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1932861"/>
            <a:ext cx="6700004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GraphQL Mutations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6324124" y="326505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3"/>
          <p:cNvSpPr/>
          <p:nvPr/>
        </p:nvSpPr>
        <p:spPr>
          <a:xfrm>
            <a:off x="6513790" y="3365302"/>
            <a:ext cx="159187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1"/>
              </a:lnSpc>
              <a:buNone/>
            </a:pPr>
            <a:r>
              <a:rPr lang="en-US" sz="266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61" dirty="0"/>
          </a:p>
        </p:txBody>
      </p:sp>
      <p:sp>
        <p:nvSpPr>
          <p:cNvPr id="8" name="Text 4"/>
          <p:cNvSpPr/>
          <p:nvPr/>
        </p:nvSpPr>
        <p:spPr>
          <a:xfrm>
            <a:off x="7101959" y="326505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</a:t>
            </a:r>
            <a:endParaRPr lang="en-US" sz="2218" dirty="0"/>
          </a:p>
        </p:txBody>
      </p:sp>
      <p:sp>
        <p:nvSpPr>
          <p:cNvPr id="9" name="Text 5"/>
          <p:cNvSpPr/>
          <p:nvPr/>
        </p:nvSpPr>
        <p:spPr>
          <a:xfrm>
            <a:off x="7101959" y="3760589"/>
            <a:ext cx="2836783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Mutations allow you to create new data in your database.</a:t>
            </a:r>
            <a:endParaRPr lang="en-US" sz="1885" dirty="0"/>
          </a:p>
        </p:txBody>
      </p:sp>
      <p:sp>
        <p:nvSpPr>
          <p:cNvPr id="10" name="Shape 6"/>
          <p:cNvSpPr/>
          <p:nvPr/>
        </p:nvSpPr>
        <p:spPr>
          <a:xfrm>
            <a:off x="10178058" y="326505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7"/>
          <p:cNvSpPr/>
          <p:nvPr/>
        </p:nvSpPr>
        <p:spPr>
          <a:xfrm>
            <a:off x="10313908" y="3365302"/>
            <a:ext cx="266700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1"/>
              </a:lnSpc>
              <a:buNone/>
            </a:pPr>
            <a:r>
              <a:rPr lang="en-US" sz="266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61" dirty="0"/>
          </a:p>
        </p:txBody>
      </p:sp>
      <p:sp>
        <p:nvSpPr>
          <p:cNvPr id="12" name="Text 8"/>
          <p:cNvSpPr/>
          <p:nvPr/>
        </p:nvSpPr>
        <p:spPr>
          <a:xfrm>
            <a:off x="10955893" y="326505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Update</a:t>
            </a:r>
            <a:endParaRPr lang="en-US" sz="2218" dirty="0"/>
          </a:p>
        </p:txBody>
      </p:sp>
      <p:sp>
        <p:nvSpPr>
          <p:cNvPr id="13" name="Text 9"/>
          <p:cNvSpPr/>
          <p:nvPr/>
        </p:nvSpPr>
        <p:spPr>
          <a:xfrm>
            <a:off x="10955893" y="3760589"/>
            <a:ext cx="2836783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Mutations allow you to update existing data in your database.</a:t>
            </a:r>
            <a:endParaRPr lang="en-US" sz="1885" dirty="0"/>
          </a:p>
        </p:txBody>
      </p:sp>
      <p:sp>
        <p:nvSpPr>
          <p:cNvPr id="14" name="Shape 10"/>
          <p:cNvSpPr/>
          <p:nvPr/>
        </p:nvSpPr>
        <p:spPr>
          <a:xfrm>
            <a:off x="6324124" y="541817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1"/>
          <p:cNvSpPr/>
          <p:nvPr/>
        </p:nvSpPr>
        <p:spPr>
          <a:xfrm>
            <a:off x="6457474" y="5518428"/>
            <a:ext cx="271701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1"/>
              </a:lnSpc>
              <a:buNone/>
            </a:pPr>
            <a:r>
              <a:rPr lang="en-US" sz="266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61" dirty="0"/>
          </a:p>
        </p:txBody>
      </p:sp>
      <p:sp>
        <p:nvSpPr>
          <p:cNvPr id="16" name="Text 12"/>
          <p:cNvSpPr/>
          <p:nvPr/>
        </p:nvSpPr>
        <p:spPr>
          <a:xfrm>
            <a:off x="7101959" y="5418177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Delete</a:t>
            </a:r>
            <a:endParaRPr lang="en-US" sz="2218" dirty="0"/>
          </a:p>
        </p:txBody>
      </p:sp>
      <p:sp>
        <p:nvSpPr>
          <p:cNvPr id="17" name="Text 13"/>
          <p:cNvSpPr/>
          <p:nvPr/>
        </p:nvSpPr>
        <p:spPr>
          <a:xfrm>
            <a:off x="7101959" y="5913715"/>
            <a:ext cx="6690717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Mutations allow you to delete data from your database.</a:t>
            </a:r>
            <a:endParaRPr lang="en-US" sz="1885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718A425-66D2-A8F5-EE9B-A594C800A8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6580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1972985"/>
            <a:ext cx="6446044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GraphQL Resolvers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6324124" y="3035975"/>
            <a:ext cx="7468553" cy="3220641"/>
          </a:xfrm>
          <a:prstGeom prst="roundRect">
            <a:avLst>
              <a:gd name="adj" fmla="val 111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Shape 3"/>
          <p:cNvSpPr/>
          <p:nvPr/>
        </p:nvSpPr>
        <p:spPr>
          <a:xfrm>
            <a:off x="6331744" y="3043595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6571059" y="3194804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Resolvers</a:t>
            </a:r>
            <a:endParaRPr lang="en-US" sz="1885" dirty="0"/>
          </a:p>
        </p:txBody>
      </p:sp>
      <p:sp>
        <p:nvSpPr>
          <p:cNvPr id="9" name="Text 5"/>
          <p:cNvSpPr/>
          <p:nvPr/>
        </p:nvSpPr>
        <p:spPr>
          <a:xfrm>
            <a:off x="10301526" y="3194804"/>
            <a:ext cx="324421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Functions that fetch data for each field in a GraphQL schema.</a:t>
            </a:r>
            <a:endParaRPr lang="en-US" sz="1885" dirty="0"/>
          </a:p>
        </p:txBody>
      </p:sp>
      <p:sp>
        <p:nvSpPr>
          <p:cNvPr id="10" name="Shape 6"/>
          <p:cNvSpPr/>
          <p:nvPr/>
        </p:nvSpPr>
        <p:spPr>
          <a:xfrm>
            <a:off x="6331744" y="4112062"/>
            <a:ext cx="7453312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7"/>
          <p:cNvSpPr/>
          <p:nvPr/>
        </p:nvSpPr>
        <p:spPr>
          <a:xfrm>
            <a:off x="6571059" y="4263271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Sources</a:t>
            </a:r>
            <a:endParaRPr lang="en-US" sz="1885" dirty="0"/>
          </a:p>
        </p:txBody>
      </p:sp>
      <p:sp>
        <p:nvSpPr>
          <p:cNvPr id="12" name="Text 8"/>
          <p:cNvSpPr/>
          <p:nvPr/>
        </p:nvSpPr>
        <p:spPr>
          <a:xfrm>
            <a:off x="10301526" y="4263271"/>
            <a:ext cx="324421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Connect to databases, APIs, or other data sources.</a:t>
            </a:r>
            <a:endParaRPr lang="en-US" sz="1885" dirty="0"/>
          </a:p>
        </p:txBody>
      </p:sp>
      <p:sp>
        <p:nvSpPr>
          <p:cNvPr id="13" name="Shape 9"/>
          <p:cNvSpPr/>
          <p:nvPr/>
        </p:nvSpPr>
        <p:spPr>
          <a:xfrm>
            <a:off x="6331744" y="5180528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0"/>
          <p:cNvSpPr/>
          <p:nvPr/>
        </p:nvSpPr>
        <p:spPr>
          <a:xfrm>
            <a:off x="6571059" y="5331738"/>
            <a:ext cx="32442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Mapping</a:t>
            </a:r>
            <a:endParaRPr lang="en-US" sz="1885" dirty="0"/>
          </a:p>
        </p:txBody>
      </p:sp>
      <p:sp>
        <p:nvSpPr>
          <p:cNvPr id="15" name="Text 11"/>
          <p:cNvSpPr/>
          <p:nvPr/>
        </p:nvSpPr>
        <p:spPr>
          <a:xfrm>
            <a:off x="10301526" y="5331738"/>
            <a:ext cx="324421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Map data from the source to the GraphQL schema's types.</a:t>
            </a:r>
            <a:endParaRPr lang="en-US" sz="188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1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830342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IN" sz="6000" dirty="0">
                <a:solidFill>
                  <a:schemeClr val="bg1"/>
                </a:solidFill>
              </a:rPr>
              <a:t>Why Use </a:t>
            </a:r>
            <a:r>
              <a:rPr lang="en-IN" sz="6000" dirty="0" err="1">
                <a:solidFill>
                  <a:schemeClr val="bg1"/>
                </a:solidFill>
              </a:rPr>
              <a:t>GraphQL</a:t>
            </a:r>
            <a:r>
              <a:rPr lang="en-IN" sz="6000" dirty="0">
                <a:solidFill>
                  <a:schemeClr val="bg1"/>
                </a:solidFill>
              </a:rPr>
              <a:t>?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8" name="Text 4"/>
          <p:cNvSpPr/>
          <p:nvPr/>
        </p:nvSpPr>
        <p:spPr>
          <a:xfrm>
            <a:off x="7101959" y="2866549"/>
            <a:ext cx="2836783" cy="70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2"/>
              </a:lnSpc>
              <a:buNone/>
            </a:pPr>
            <a:endParaRPr lang="en-US" sz="2218" dirty="0"/>
          </a:p>
        </p:txBody>
      </p:sp>
      <p:sp>
        <p:nvSpPr>
          <p:cNvPr id="9" name="Text 5"/>
          <p:cNvSpPr/>
          <p:nvPr/>
        </p:nvSpPr>
        <p:spPr>
          <a:xfrm>
            <a:off x="7101959" y="3714036"/>
            <a:ext cx="283678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endParaRPr lang="en-US" sz="1885" dirty="0"/>
          </a:p>
        </p:txBody>
      </p:sp>
      <p:sp>
        <p:nvSpPr>
          <p:cNvPr id="11" name="Text 7"/>
          <p:cNvSpPr/>
          <p:nvPr/>
        </p:nvSpPr>
        <p:spPr>
          <a:xfrm>
            <a:off x="10313908" y="2966799"/>
            <a:ext cx="266700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1"/>
              </a:lnSpc>
              <a:buNone/>
            </a:pPr>
            <a:endParaRPr lang="en-US" sz="2661" dirty="0"/>
          </a:p>
        </p:txBody>
      </p:sp>
      <p:sp>
        <p:nvSpPr>
          <p:cNvPr id="12" name="Text 8"/>
          <p:cNvSpPr/>
          <p:nvPr/>
        </p:nvSpPr>
        <p:spPr>
          <a:xfrm>
            <a:off x="10955893" y="2866549"/>
            <a:ext cx="2836783" cy="70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2"/>
              </a:lnSpc>
              <a:buNone/>
            </a:pPr>
            <a:endParaRPr lang="en-US" sz="2218" dirty="0"/>
          </a:p>
        </p:txBody>
      </p:sp>
      <p:sp>
        <p:nvSpPr>
          <p:cNvPr id="15" name="Text 11"/>
          <p:cNvSpPr/>
          <p:nvPr/>
        </p:nvSpPr>
        <p:spPr>
          <a:xfrm>
            <a:off x="6457474" y="6237923"/>
            <a:ext cx="271701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1"/>
              </a:lnSpc>
              <a:buNone/>
            </a:pPr>
            <a:endParaRPr lang="en-US" sz="2661" dirty="0"/>
          </a:p>
        </p:txBody>
      </p:sp>
      <p:sp>
        <p:nvSpPr>
          <p:cNvPr id="17" name="Text 13"/>
          <p:cNvSpPr/>
          <p:nvPr/>
        </p:nvSpPr>
        <p:spPr>
          <a:xfrm>
            <a:off x="7101959" y="6633210"/>
            <a:ext cx="6690717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endParaRPr lang="en-US" sz="1885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AFB36AF-274E-FB2C-8DF2-F5C816BD4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0481" y="0"/>
            <a:ext cx="5486401" cy="82296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1CD0B49-9A5A-D1C3-C14A-DCB1AD26181E}"/>
              </a:ext>
            </a:extLst>
          </p:cNvPr>
          <p:cNvSpPr txBox="1"/>
          <p:nvPr/>
        </p:nvSpPr>
        <p:spPr>
          <a:xfrm>
            <a:off x="6159936" y="2163218"/>
            <a:ext cx="738378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Advantages:  </a:t>
            </a:r>
          </a:p>
          <a:p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1"/>
                </a:solidFill>
              </a:rPr>
              <a:t>Avoid over-fetching and under-fetching of data.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1"/>
                </a:solidFill>
              </a:rPr>
              <a:t>Improved performance with fewer network requests.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1"/>
                </a:solidFill>
              </a:rPr>
              <a:t>Strongly-typed schema allows better documentation and tooling.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1"/>
                </a:solidFill>
              </a:rPr>
              <a:t>Real-time data updates with subscriptions.</a:t>
            </a:r>
          </a:p>
          <a:p>
            <a:endParaRPr lang="en-IN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1250</TotalTime>
  <Words>309</Words>
  <Application>Microsoft Office PowerPoint</Application>
  <PresentationFormat>Custom</PresentationFormat>
  <Paragraphs>53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Cabin</vt:lpstr>
      <vt:lpstr>Unbounded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Surya Prakash Reddy Pachika(UST,IN)</cp:lastModifiedBy>
  <cp:revision>7</cp:revision>
  <dcterms:created xsi:type="dcterms:W3CDTF">2024-08-22T04:02:32Z</dcterms:created>
  <dcterms:modified xsi:type="dcterms:W3CDTF">2024-08-23T04:17:59Z</dcterms:modified>
</cp:coreProperties>
</file>